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315200" cy="96012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3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28A9C2-0737-4176-8DFC-82D75A6B6C2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C0A945-71FA-49AF-BD64-7DAF29053CC9}">
      <dgm:prSet custT="1"/>
      <dgm:spPr/>
      <dgm:t>
        <a:bodyPr/>
        <a:lstStyle/>
        <a:p>
          <a:r>
            <a:rPr lang="pl-PL" sz="1600" b="1" dirty="0"/>
            <a:t>1. Gaming / e-sport - </a:t>
          </a:r>
          <a:r>
            <a:rPr lang="pl-PL" sz="1600" dirty="0"/>
            <a:t>projektowanie gier,  programy edukacyjne oparte na modelach </a:t>
          </a:r>
          <a:r>
            <a:rPr lang="pl-PL" sz="1600" dirty="0" err="1"/>
            <a:t>gamingowych</a:t>
          </a:r>
          <a:r>
            <a:rPr lang="pl-PL" sz="1600" dirty="0"/>
            <a:t>, produkcja i zawody e-sportowe;</a:t>
          </a:r>
          <a:endParaRPr lang="en-US" sz="1600" dirty="0"/>
        </a:p>
      </dgm:t>
    </dgm:pt>
    <dgm:pt modelId="{A2814765-E02A-4418-8131-A89FB6588C2F}" type="parTrans" cxnId="{1275F4F8-47BC-4A35-B3DD-C89A239DCC26}">
      <dgm:prSet/>
      <dgm:spPr/>
      <dgm:t>
        <a:bodyPr/>
        <a:lstStyle/>
        <a:p>
          <a:endParaRPr lang="en-US"/>
        </a:p>
      </dgm:t>
    </dgm:pt>
    <dgm:pt modelId="{582CEBDC-4CFA-4C99-8BC2-15603B37C77F}" type="sibTrans" cxnId="{1275F4F8-47BC-4A35-B3DD-C89A239DCC26}">
      <dgm:prSet/>
      <dgm:spPr/>
      <dgm:t>
        <a:bodyPr/>
        <a:lstStyle/>
        <a:p>
          <a:endParaRPr lang="en-US"/>
        </a:p>
      </dgm:t>
    </dgm:pt>
    <dgm:pt modelId="{F19749D3-7468-4377-8E4F-816EBEFAC38B}">
      <dgm:prSet custT="1"/>
      <dgm:spPr/>
      <dgm:t>
        <a:bodyPr/>
        <a:lstStyle/>
        <a:p>
          <a:r>
            <a:rPr lang="pl-PL" sz="1600" b="1"/>
            <a:t>2. AI Knowledge Exchange - </a:t>
          </a:r>
          <a:r>
            <a:rPr lang="pl-PL" sz="1600"/>
            <a:t>platforma wymiany wiedzy dotyczącej Sztucznej Inteligencji, laboratoria B+R oraz programy edukacyjne AI;</a:t>
          </a:r>
          <a:endParaRPr lang="en-US" sz="1600" dirty="0"/>
        </a:p>
      </dgm:t>
    </dgm:pt>
    <dgm:pt modelId="{DA2B8CA5-71E4-4F5C-B61F-70BCF49BA0EC}" type="parTrans" cxnId="{541A8C23-4E6F-4903-94F0-FDC0C650DBA8}">
      <dgm:prSet/>
      <dgm:spPr/>
      <dgm:t>
        <a:bodyPr/>
        <a:lstStyle/>
        <a:p>
          <a:endParaRPr lang="en-US"/>
        </a:p>
      </dgm:t>
    </dgm:pt>
    <dgm:pt modelId="{9832A547-046B-4FB9-8240-6B750BE56E0C}" type="sibTrans" cxnId="{541A8C23-4E6F-4903-94F0-FDC0C650DBA8}">
      <dgm:prSet/>
      <dgm:spPr/>
      <dgm:t>
        <a:bodyPr/>
        <a:lstStyle/>
        <a:p>
          <a:endParaRPr lang="en-US"/>
        </a:p>
      </dgm:t>
    </dgm:pt>
    <dgm:pt modelId="{2B3E2699-CD31-4828-8816-F6A4D3681B8F}">
      <dgm:prSet custT="1"/>
      <dgm:spPr/>
      <dgm:t>
        <a:bodyPr/>
        <a:lstStyle/>
        <a:p>
          <a:r>
            <a:rPr lang="pl-PL" sz="1600" b="1"/>
            <a:t>3. Digital Bridge - </a:t>
          </a:r>
          <a:r>
            <a:rPr lang="pl-PL" sz="1600"/>
            <a:t>Ogniwo Technologii Cyfrowych, programy przekwalifikowania doświadczonej kadry technologicznej;</a:t>
          </a:r>
          <a:endParaRPr lang="en-US" sz="1600" dirty="0"/>
        </a:p>
      </dgm:t>
    </dgm:pt>
    <dgm:pt modelId="{F2EFCC53-F8A9-4B4B-8F44-D20E2A0F4E4C}" type="parTrans" cxnId="{1411712E-7C05-4DBB-916C-972AB061E1CC}">
      <dgm:prSet/>
      <dgm:spPr/>
      <dgm:t>
        <a:bodyPr/>
        <a:lstStyle/>
        <a:p>
          <a:endParaRPr lang="en-US"/>
        </a:p>
      </dgm:t>
    </dgm:pt>
    <dgm:pt modelId="{9F60FB10-D8B5-470A-B311-6D1C8A2453C1}" type="sibTrans" cxnId="{1411712E-7C05-4DBB-916C-972AB061E1CC}">
      <dgm:prSet/>
      <dgm:spPr/>
      <dgm:t>
        <a:bodyPr/>
        <a:lstStyle/>
        <a:p>
          <a:endParaRPr lang="en-US"/>
        </a:p>
      </dgm:t>
    </dgm:pt>
    <dgm:pt modelId="{5C47EBF7-4B32-4387-83BA-7637248AAE57}">
      <dgm:prSet custT="1"/>
      <dgm:spPr/>
      <dgm:t>
        <a:bodyPr/>
        <a:lstStyle/>
        <a:p>
          <a:r>
            <a:rPr lang="pl-PL" sz="1600" b="1"/>
            <a:t>4. Network Acceleration - </a:t>
          </a:r>
          <a:r>
            <a:rPr lang="pl-PL" sz="1600"/>
            <a:t>Akcelerator wielopoziomowych relacji, celowane wsparcie start-upów i wzmocnienie „Złotego Trójkąta”.</a:t>
          </a:r>
          <a:endParaRPr lang="en-US" sz="1600" dirty="0"/>
        </a:p>
      </dgm:t>
    </dgm:pt>
    <dgm:pt modelId="{AC3F2E07-B522-4E82-B97E-D0EAE2A4B51B}" type="parTrans" cxnId="{643D0490-B7A5-4956-B964-727DE826FF95}">
      <dgm:prSet/>
      <dgm:spPr/>
      <dgm:t>
        <a:bodyPr/>
        <a:lstStyle/>
        <a:p>
          <a:endParaRPr lang="en-US"/>
        </a:p>
      </dgm:t>
    </dgm:pt>
    <dgm:pt modelId="{C68CBCB6-EE77-48BC-A3F2-4088F7FB356C}" type="sibTrans" cxnId="{643D0490-B7A5-4956-B964-727DE826FF95}">
      <dgm:prSet/>
      <dgm:spPr/>
      <dgm:t>
        <a:bodyPr/>
        <a:lstStyle/>
        <a:p>
          <a:endParaRPr lang="en-US"/>
        </a:p>
      </dgm:t>
    </dgm:pt>
    <dgm:pt modelId="{2DEAC62A-EB38-4C7A-8C29-B370AAEFB156}" type="pres">
      <dgm:prSet presAssocID="{6928A9C2-0737-4176-8DFC-82D75A6B6C2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1E71E9B3-64F4-4881-B656-01DDD6A9A0C2}" type="pres">
      <dgm:prSet presAssocID="{DCC0A945-71FA-49AF-BD64-7DAF29053CC9}" presName="thickLine" presStyleLbl="alignNode1" presStyleIdx="0" presStyleCnt="4"/>
      <dgm:spPr/>
    </dgm:pt>
    <dgm:pt modelId="{8D64AF7C-07E2-4DC3-8455-76C4D41AA2AA}" type="pres">
      <dgm:prSet presAssocID="{DCC0A945-71FA-49AF-BD64-7DAF29053CC9}" presName="horz1" presStyleCnt="0"/>
      <dgm:spPr/>
    </dgm:pt>
    <dgm:pt modelId="{99405424-3BEC-47BF-8620-CC8E6A20C4DD}" type="pres">
      <dgm:prSet presAssocID="{DCC0A945-71FA-49AF-BD64-7DAF29053CC9}" presName="tx1" presStyleLbl="revTx" presStyleIdx="0" presStyleCnt="4"/>
      <dgm:spPr/>
      <dgm:t>
        <a:bodyPr/>
        <a:lstStyle/>
        <a:p>
          <a:endParaRPr lang="pl-PL"/>
        </a:p>
      </dgm:t>
    </dgm:pt>
    <dgm:pt modelId="{B943D189-787F-44E4-A0F0-23242D3A9BF2}" type="pres">
      <dgm:prSet presAssocID="{DCC0A945-71FA-49AF-BD64-7DAF29053CC9}" presName="vert1" presStyleCnt="0"/>
      <dgm:spPr/>
    </dgm:pt>
    <dgm:pt modelId="{588346DB-999F-4828-9ED2-967D7C31672F}" type="pres">
      <dgm:prSet presAssocID="{F19749D3-7468-4377-8E4F-816EBEFAC38B}" presName="thickLine" presStyleLbl="alignNode1" presStyleIdx="1" presStyleCnt="4"/>
      <dgm:spPr/>
    </dgm:pt>
    <dgm:pt modelId="{0ED0D178-6C44-4A93-A231-785BE031660E}" type="pres">
      <dgm:prSet presAssocID="{F19749D3-7468-4377-8E4F-816EBEFAC38B}" presName="horz1" presStyleCnt="0"/>
      <dgm:spPr/>
    </dgm:pt>
    <dgm:pt modelId="{7CD016E6-BC44-440B-A7D1-AA3F79C6C4E1}" type="pres">
      <dgm:prSet presAssocID="{F19749D3-7468-4377-8E4F-816EBEFAC38B}" presName="tx1" presStyleLbl="revTx" presStyleIdx="1" presStyleCnt="4"/>
      <dgm:spPr/>
      <dgm:t>
        <a:bodyPr/>
        <a:lstStyle/>
        <a:p>
          <a:endParaRPr lang="pl-PL"/>
        </a:p>
      </dgm:t>
    </dgm:pt>
    <dgm:pt modelId="{D31972CB-E35D-4887-A9D9-80EC3A4FDCB8}" type="pres">
      <dgm:prSet presAssocID="{F19749D3-7468-4377-8E4F-816EBEFAC38B}" presName="vert1" presStyleCnt="0"/>
      <dgm:spPr/>
    </dgm:pt>
    <dgm:pt modelId="{44101922-5203-40C8-8ACB-26E426C865AB}" type="pres">
      <dgm:prSet presAssocID="{2B3E2699-CD31-4828-8816-F6A4D3681B8F}" presName="thickLine" presStyleLbl="alignNode1" presStyleIdx="2" presStyleCnt="4"/>
      <dgm:spPr/>
    </dgm:pt>
    <dgm:pt modelId="{C435B2BE-6C60-4E46-9FB3-A8C6C981149A}" type="pres">
      <dgm:prSet presAssocID="{2B3E2699-CD31-4828-8816-F6A4D3681B8F}" presName="horz1" presStyleCnt="0"/>
      <dgm:spPr/>
    </dgm:pt>
    <dgm:pt modelId="{DA3C3042-C502-4DB4-AF5E-16225BE3DE72}" type="pres">
      <dgm:prSet presAssocID="{2B3E2699-CD31-4828-8816-F6A4D3681B8F}" presName="tx1" presStyleLbl="revTx" presStyleIdx="2" presStyleCnt="4"/>
      <dgm:spPr/>
      <dgm:t>
        <a:bodyPr/>
        <a:lstStyle/>
        <a:p>
          <a:endParaRPr lang="pl-PL"/>
        </a:p>
      </dgm:t>
    </dgm:pt>
    <dgm:pt modelId="{A17FDCD2-09FB-4EFB-8FCD-0E650D82C107}" type="pres">
      <dgm:prSet presAssocID="{2B3E2699-CD31-4828-8816-F6A4D3681B8F}" presName="vert1" presStyleCnt="0"/>
      <dgm:spPr/>
    </dgm:pt>
    <dgm:pt modelId="{B45D39A4-5E7D-4D90-AA00-D38D83D85BD5}" type="pres">
      <dgm:prSet presAssocID="{5C47EBF7-4B32-4387-83BA-7637248AAE57}" presName="thickLine" presStyleLbl="alignNode1" presStyleIdx="3" presStyleCnt="4"/>
      <dgm:spPr/>
    </dgm:pt>
    <dgm:pt modelId="{73ACA2F5-9AF8-4773-A1F8-72E36D4D2771}" type="pres">
      <dgm:prSet presAssocID="{5C47EBF7-4B32-4387-83BA-7637248AAE57}" presName="horz1" presStyleCnt="0"/>
      <dgm:spPr/>
    </dgm:pt>
    <dgm:pt modelId="{FC9CDE86-FB53-4F93-85B5-BF4B3D1B3B31}" type="pres">
      <dgm:prSet presAssocID="{5C47EBF7-4B32-4387-83BA-7637248AAE57}" presName="tx1" presStyleLbl="revTx" presStyleIdx="3" presStyleCnt="4"/>
      <dgm:spPr/>
      <dgm:t>
        <a:bodyPr/>
        <a:lstStyle/>
        <a:p>
          <a:endParaRPr lang="pl-PL"/>
        </a:p>
      </dgm:t>
    </dgm:pt>
    <dgm:pt modelId="{7B40C88B-F138-4525-BBF0-F336F0153D32}" type="pres">
      <dgm:prSet presAssocID="{5C47EBF7-4B32-4387-83BA-7637248AAE57}" presName="vert1" presStyleCnt="0"/>
      <dgm:spPr/>
    </dgm:pt>
  </dgm:ptLst>
  <dgm:cxnLst>
    <dgm:cxn modelId="{1325292B-A751-48D3-9284-60DB3AB9F35A}" type="presOf" srcId="{F19749D3-7468-4377-8E4F-816EBEFAC38B}" destId="{7CD016E6-BC44-440B-A7D1-AA3F79C6C4E1}" srcOrd="0" destOrd="0" presId="urn:microsoft.com/office/officeart/2008/layout/LinedList"/>
    <dgm:cxn modelId="{541A8C23-4E6F-4903-94F0-FDC0C650DBA8}" srcId="{6928A9C2-0737-4176-8DFC-82D75A6B6C2A}" destId="{F19749D3-7468-4377-8E4F-816EBEFAC38B}" srcOrd="1" destOrd="0" parTransId="{DA2B8CA5-71E4-4F5C-B61F-70BCF49BA0EC}" sibTransId="{9832A547-046B-4FB9-8240-6B750BE56E0C}"/>
    <dgm:cxn modelId="{C110A0B0-CF1B-4A1C-B864-46613C54740D}" type="presOf" srcId="{DCC0A945-71FA-49AF-BD64-7DAF29053CC9}" destId="{99405424-3BEC-47BF-8620-CC8E6A20C4DD}" srcOrd="0" destOrd="0" presId="urn:microsoft.com/office/officeart/2008/layout/LinedList"/>
    <dgm:cxn modelId="{643D0490-B7A5-4956-B964-727DE826FF95}" srcId="{6928A9C2-0737-4176-8DFC-82D75A6B6C2A}" destId="{5C47EBF7-4B32-4387-83BA-7637248AAE57}" srcOrd="3" destOrd="0" parTransId="{AC3F2E07-B522-4E82-B97E-D0EAE2A4B51B}" sibTransId="{C68CBCB6-EE77-48BC-A3F2-4088F7FB356C}"/>
    <dgm:cxn modelId="{692DF7B2-EA4E-4564-896D-40AB14DB4D0C}" type="presOf" srcId="{2B3E2699-CD31-4828-8816-F6A4D3681B8F}" destId="{DA3C3042-C502-4DB4-AF5E-16225BE3DE72}" srcOrd="0" destOrd="0" presId="urn:microsoft.com/office/officeart/2008/layout/LinedList"/>
    <dgm:cxn modelId="{CEB79347-BA9D-4D2F-AD9E-F8061F9C0F6C}" type="presOf" srcId="{5C47EBF7-4B32-4387-83BA-7637248AAE57}" destId="{FC9CDE86-FB53-4F93-85B5-BF4B3D1B3B31}" srcOrd="0" destOrd="0" presId="urn:microsoft.com/office/officeart/2008/layout/LinedList"/>
    <dgm:cxn modelId="{1411712E-7C05-4DBB-916C-972AB061E1CC}" srcId="{6928A9C2-0737-4176-8DFC-82D75A6B6C2A}" destId="{2B3E2699-CD31-4828-8816-F6A4D3681B8F}" srcOrd="2" destOrd="0" parTransId="{F2EFCC53-F8A9-4B4B-8F44-D20E2A0F4E4C}" sibTransId="{9F60FB10-D8B5-470A-B311-6D1C8A2453C1}"/>
    <dgm:cxn modelId="{43F86B37-F659-4F83-83FC-8E0E9ECBE934}" type="presOf" srcId="{6928A9C2-0737-4176-8DFC-82D75A6B6C2A}" destId="{2DEAC62A-EB38-4C7A-8C29-B370AAEFB156}" srcOrd="0" destOrd="0" presId="urn:microsoft.com/office/officeart/2008/layout/LinedList"/>
    <dgm:cxn modelId="{1275F4F8-47BC-4A35-B3DD-C89A239DCC26}" srcId="{6928A9C2-0737-4176-8DFC-82D75A6B6C2A}" destId="{DCC0A945-71FA-49AF-BD64-7DAF29053CC9}" srcOrd="0" destOrd="0" parTransId="{A2814765-E02A-4418-8131-A89FB6588C2F}" sibTransId="{582CEBDC-4CFA-4C99-8BC2-15603B37C77F}"/>
    <dgm:cxn modelId="{E581869C-B3E6-40F4-82CB-EE6BEAE5AB29}" type="presParOf" srcId="{2DEAC62A-EB38-4C7A-8C29-B370AAEFB156}" destId="{1E71E9B3-64F4-4881-B656-01DDD6A9A0C2}" srcOrd="0" destOrd="0" presId="urn:microsoft.com/office/officeart/2008/layout/LinedList"/>
    <dgm:cxn modelId="{A8D14526-8827-4EF5-8D9F-77BED46669B0}" type="presParOf" srcId="{2DEAC62A-EB38-4C7A-8C29-B370AAEFB156}" destId="{8D64AF7C-07E2-4DC3-8455-76C4D41AA2AA}" srcOrd="1" destOrd="0" presId="urn:microsoft.com/office/officeart/2008/layout/LinedList"/>
    <dgm:cxn modelId="{577590E4-D4A2-4C88-90EC-54D7BB4110E5}" type="presParOf" srcId="{8D64AF7C-07E2-4DC3-8455-76C4D41AA2AA}" destId="{99405424-3BEC-47BF-8620-CC8E6A20C4DD}" srcOrd="0" destOrd="0" presId="urn:microsoft.com/office/officeart/2008/layout/LinedList"/>
    <dgm:cxn modelId="{64839CC2-FCD4-49A7-BDC7-BABC39DE5D11}" type="presParOf" srcId="{8D64AF7C-07E2-4DC3-8455-76C4D41AA2AA}" destId="{B943D189-787F-44E4-A0F0-23242D3A9BF2}" srcOrd="1" destOrd="0" presId="urn:microsoft.com/office/officeart/2008/layout/LinedList"/>
    <dgm:cxn modelId="{9540EB05-9B28-48C9-808C-10CF5E56CCDB}" type="presParOf" srcId="{2DEAC62A-EB38-4C7A-8C29-B370AAEFB156}" destId="{588346DB-999F-4828-9ED2-967D7C31672F}" srcOrd="2" destOrd="0" presId="urn:microsoft.com/office/officeart/2008/layout/LinedList"/>
    <dgm:cxn modelId="{050CE0F8-5C70-4B00-AF69-1AF1CD90AE91}" type="presParOf" srcId="{2DEAC62A-EB38-4C7A-8C29-B370AAEFB156}" destId="{0ED0D178-6C44-4A93-A231-785BE031660E}" srcOrd="3" destOrd="0" presId="urn:microsoft.com/office/officeart/2008/layout/LinedList"/>
    <dgm:cxn modelId="{C45D63F9-5261-4DC4-985C-F3C6C8FDA8BE}" type="presParOf" srcId="{0ED0D178-6C44-4A93-A231-785BE031660E}" destId="{7CD016E6-BC44-440B-A7D1-AA3F79C6C4E1}" srcOrd="0" destOrd="0" presId="urn:microsoft.com/office/officeart/2008/layout/LinedList"/>
    <dgm:cxn modelId="{F7A11C08-2139-4884-B29C-D7424103803F}" type="presParOf" srcId="{0ED0D178-6C44-4A93-A231-785BE031660E}" destId="{D31972CB-E35D-4887-A9D9-80EC3A4FDCB8}" srcOrd="1" destOrd="0" presId="urn:microsoft.com/office/officeart/2008/layout/LinedList"/>
    <dgm:cxn modelId="{40ACD2DE-AB0E-4CCA-A9AB-D8543E7E602E}" type="presParOf" srcId="{2DEAC62A-EB38-4C7A-8C29-B370AAEFB156}" destId="{44101922-5203-40C8-8ACB-26E426C865AB}" srcOrd="4" destOrd="0" presId="urn:microsoft.com/office/officeart/2008/layout/LinedList"/>
    <dgm:cxn modelId="{DFB4042B-32F9-4DF2-813F-D7E5D11E52F7}" type="presParOf" srcId="{2DEAC62A-EB38-4C7A-8C29-B370AAEFB156}" destId="{C435B2BE-6C60-4E46-9FB3-A8C6C981149A}" srcOrd="5" destOrd="0" presId="urn:microsoft.com/office/officeart/2008/layout/LinedList"/>
    <dgm:cxn modelId="{5726E9A3-2CED-4F26-8B2F-1687A6A77C23}" type="presParOf" srcId="{C435B2BE-6C60-4E46-9FB3-A8C6C981149A}" destId="{DA3C3042-C502-4DB4-AF5E-16225BE3DE72}" srcOrd="0" destOrd="0" presId="urn:microsoft.com/office/officeart/2008/layout/LinedList"/>
    <dgm:cxn modelId="{B5CAF3F9-8E00-461A-8C27-969B23DB1CF6}" type="presParOf" srcId="{C435B2BE-6C60-4E46-9FB3-A8C6C981149A}" destId="{A17FDCD2-09FB-4EFB-8FCD-0E650D82C107}" srcOrd="1" destOrd="0" presId="urn:microsoft.com/office/officeart/2008/layout/LinedList"/>
    <dgm:cxn modelId="{CE50490E-3862-4907-B4A4-C242C5DAD744}" type="presParOf" srcId="{2DEAC62A-EB38-4C7A-8C29-B370AAEFB156}" destId="{B45D39A4-5E7D-4D90-AA00-D38D83D85BD5}" srcOrd="6" destOrd="0" presId="urn:microsoft.com/office/officeart/2008/layout/LinedList"/>
    <dgm:cxn modelId="{5E9A9AC5-AAB9-4C8B-ACF4-F3793ECF11A6}" type="presParOf" srcId="{2DEAC62A-EB38-4C7A-8C29-B370AAEFB156}" destId="{73ACA2F5-9AF8-4773-A1F8-72E36D4D2771}" srcOrd="7" destOrd="0" presId="urn:microsoft.com/office/officeart/2008/layout/LinedList"/>
    <dgm:cxn modelId="{00724701-EDEF-4577-8481-272050A4904F}" type="presParOf" srcId="{73ACA2F5-9AF8-4773-A1F8-72E36D4D2771}" destId="{FC9CDE86-FB53-4F93-85B5-BF4B3D1B3B31}" srcOrd="0" destOrd="0" presId="urn:microsoft.com/office/officeart/2008/layout/LinedList"/>
    <dgm:cxn modelId="{F86BE50C-D982-4617-BCCD-4CA59B21B073}" type="presParOf" srcId="{73ACA2F5-9AF8-4773-A1F8-72E36D4D2771}" destId="{7B40C88B-F138-4525-BBF0-F336F0153D3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1E9B3-64F4-4881-B656-01DDD6A9A0C2}">
      <dsp:nvSpPr>
        <dsp:cNvPr id="0" name=""/>
        <dsp:cNvSpPr/>
      </dsp:nvSpPr>
      <dsp:spPr>
        <a:xfrm>
          <a:off x="0" y="0"/>
          <a:ext cx="45399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05424-3BEC-47BF-8620-CC8E6A20C4DD}">
      <dsp:nvSpPr>
        <dsp:cNvPr id="0" name=""/>
        <dsp:cNvSpPr/>
      </dsp:nvSpPr>
      <dsp:spPr>
        <a:xfrm>
          <a:off x="0" y="0"/>
          <a:ext cx="4539960" cy="1112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/>
            <a:t>1. Gaming / e-sport - </a:t>
          </a:r>
          <a:r>
            <a:rPr lang="pl-PL" sz="1600" kern="1200" dirty="0"/>
            <a:t>projektowanie gier,  programy edukacyjne oparte na modelach </a:t>
          </a:r>
          <a:r>
            <a:rPr lang="pl-PL" sz="1600" kern="1200" dirty="0" err="1"/>
            <a:t>gamingowych</a:t>
          </a:r>
          <a:r>
            <a:rPr lang="pl-PL" sz="1600" kern="1200" dirty="0"/>
            <a:t>, produkcja i zawody e-sportowe;</a:t>
          </a:r>
          <a:endParaRPr lang="en-US" sz="1600" kern="1200" dirty="0"/>
        </a:p>
      </dsp:txBody>
      <dsp:txXfrm>
        <a:off x="0" y="0"/>
        <a:ext cx="4539960" cy="1112669"/>
      </dsp:txXfrm>
    </dsp:sp>
    <dsp:sp modelId="{588346DB-999F-4828-9ED2-967D7C31672F}">
      <dsp:nvSpPr>
        <dsp:cNvPr id="0" name=""/>
        <dsp:cNvSpPr/>
      </dsp:nvSpPr>
      <dsp:spPr>
        <a:xfrm>
          <a:off x="0" y="1112670"/>
          <a:ext cx="45399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016E6-BC44-440B-A7D1-AA3F79C6C4E1}">
      <dsp:nvSpPr>
        <dsp:cNvPr id="0" name=""/>
        <dsp:cNvSpPr/>
      </dsp:nvSpPr>
      <dsp:spPr>
        <a:xfrm>
          <a:off x="0" y="1112669"/>
          <a:ext cx="4539960" cy="1112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/>
            <a:t>2. AI Knowledge Exchange - </a:t>
          </a:r>
          <a:r>
            <a:rPr lang="pl-PL" sz="1600" kern="1200"/>
            <a:t>platforma wymiany wiedzy dotyczącej Sztucznej Inteligencji, laboratoria B+R oraz programy edukacyjne AI;</a:t>
          </a:r>
          <a:endParaRPr lang="en-US" sz="1600" kern="1200" dirty="0"/>
        </a:p>
      </dsp:txBody>
      <dsp:txXfrm>
        <a:off x="0" y="1112669"/>
        <a:ext cx="4539960" cy="1112669"/>
      </dsp:txXfrm>
    </dsp:sp>
    <dsp:sp modelId="{44101922-5203-40C8-8ACB-26E426C865AB}">
      <dsp:nvSpPr>
        <dsp:cNvPr id="0" name=""/>
        <dsp:cNvSpPr/>
      </dsp:nvSpPr>
      <dsp:spPr>
        <a:xfrm>
          <a:off x="0" y="2225340"/>
          <a:ext cx="45399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C3042-C502-4DB4-AF5E-16225BE3DE72}">
      <dsp:nvSpPr>
        <dsp:cNvPr id="0" name=""/>
        <dsp:cNvSpPr/>
      </dsp:nvSpPr>
      <dsp:spPr>
        <a:xfrm>
          <a:off x="0" y="2225339"/>
          <a:ext cx="4539960" cy="1112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/>
            <a:t>3. Digital Bridge - </a:t>
          </a:r>
          <a:r>
            <a:rPr lang="pl-PL" sz="1600" kern="1200"/>
            <a:t>Ogniwo Technologii Cyfrowych, programy przekwalifikowania doświadczonej kadry technologicznej;</a:t>
          </a:r>
          <a:endParaRPr lang="en-US" sz="1600" kern="1200" dirty="0"/>
        </a:p>
      </dsp:txBody>
      <dsp:txXfrm>
        <a:off x="0" y="2225339"/>
        <a:ext cx="4539960" cy="1112669"/>
      </dsp:txXfrm>
    </dsp:sp>
    <dsp:sp modelId="{B45D39A4-5E7D-4D90-AA00-D38D83D85BD5}">
      <dsp:nvSpPr>
        <dsp:cNvPr id="0" name=""/>
        <dsp:cNvSpPr/>
      </dsp:nvSpPr>
      <dsp:spPr>
        <a:xfrm>
          <a:off x="0" y="3338009"/>
          <a:ext cx="45399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CDE86-FB53-4F93-85B5-BF4B3D1B3B31}">
      <dsp:nvSpPr>
        <dsp:cNvPr id="0" name=""/>
        <dsp:cNvSpPr/>
      </dsp:nvSpPr>
      <dsp:spPr>
        <a:xfrm>
          <a:off x="0" y="3338009"/>
          <a:ext cx="4539960" cy="1112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/>
            <a:t>4. Network Acceleration - </a:t>
          </a:r>
          <a:r>
            <a:rPr lang="pl-PL" sz="1600" kern="1200"/>
            <a:t>Akcelerator wielopoziomowych relacji, celowane wsparcie start-upów i wzmocnienie „Złotego Trójkąta”.</a:t>
          </a:r>
          <a:endParaRPr lang="en-US" sz="1600" kern="1200" dirty="0"/>
        </a:p>
      </dsp:txBody>
      <dsp:txXfrm>
        <a:off x="0" y="3338009"/>
        <a:ext cx="4539960" cy="1112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l-PL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Kliknij, aby przesunąć slajd</a:t>
            </a: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l-PL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Kliknij, aby edytować format notatek</a:t>
            </a:r>
          </a:p>
        </p:txBody>
      </p:sp>
      <p:sp>
        <p:nvSpPr>
          <p:cNvPr id="6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&lt;główka&gt;</a:t>
            </a:r>
          </a:p>
        </p:txBody>
      </p:sp>
      <p:sp>
        <p:nvSpPr>
          <p:cNvPr id="61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&lt;data/godzina&gt;</a:t>
            </a:r>
          </a:p>
        </p:txBody>
      </p:sp>
      <p:sp>
        <p:nvSpPr>
          <p:cNvPr id="62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63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99F31AF-8A1F-465A-BF68-AB63A30A959E}" type="slidenum"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pl-P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480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960" y="1200240"/>
            <a:ext cx="5758200" cy="3238920"/>
          </a:xfrm>
          <a:prstGeom prst="rect">
            <a:avLst/>
          </a:prstGeom>
          <a:ln w="0">
            <a:noFill/>
          </a:ln>
        </p:spPr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731880" y="4621320"/>
            <a:ext cx="5850360" cy="377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sldNum" idx="37"/>
          </p:nvPr>
        </p:nvSpPr>
        <p:spPr>
          <a:xfrm>
            <a:off x="4143240" y="9120240"/>
            <a:ext cx="3169080" cy="479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pl-PL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7C6F5B4-5C74-44F4-A67D-AA09878B5444}" type="slidenum">
              <a:rPr lang="pl-PL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8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960" y="1200240"/>
            <a:ext cx="5758200" cy="3238920"/>
          </a:xfrm>
          <a:prstGeom prst="rect">
            <a:avLst/>
          </a:prstGeom>
          <a:ln w="0">
            <a:noFill/>
          </a:ln>
        </p:spPr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731880" y="4621320"/>
            <a:ext cx="5850360" cy="377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sldNum" idx="38"/>
          </p:nvPr>
        </p:nvSpPr>
        <p:spPr>
          <a:xfrm>
            <a:off x="4143240" y="9120240"/>
            <a:ext cx="3169080" cy="479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pl-PL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EE40D02-9E68-498F-84A3-AB31E179079F}" type="slidenum">
              <a:rPr lang="pl-PL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10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0400" cy="43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0400" cy="43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930714B-D45C-40D2-84E2-99E5A688982A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&lt;data/godzina&gt;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52" name="PlaceHolder 5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5F8A7C5-F4BB-4E4A-BA7A-305788D4C013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520" cy="2851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452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&lt;data/godzina&gt;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0EE4FF5-4E7D-43AB-9AD6-A08BEA51DFAF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640" cy="82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6640" cy="368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200" cy="82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200" cy="368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6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7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3" name="PlaceHolder 8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003A41E-ECD7-45C3-8F74-5A9B75541B4D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175485F-02B5-49AA-B4C3-0E31EBCFE1E1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CFD62A3-B063-411A-A778-3F12B37BFBE4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26" name="PlaceHolder 6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E1AE9AE-0E95-4FF1-B66C-874FD3CA6E81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Kliknij, aby edytować format tekstu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Drugi poziom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Trzeci poziom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Czwarty poziom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Piąty poziom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Szósty poziom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Siódmy poziom konspektu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0EA06A4-32F8-440F-A093-8657081FE682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 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996F344-73BC-4B16-B1CD-2314BC47A8B4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Kliknij, aby edytować format tekstu konspektu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Drugi poziom konspektu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Trzeci poziom konspektu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Czwarty poziom konspektu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Piąty poziom konspektu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Szósty poziom konspektu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Siódmy poziom konspektu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&lt;data/godzina&gt;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01A5206-C7C9-4C54-854C-65FE54EFD7E7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000" cy="58107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160" cy="58107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lang="pl-PL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&lt;data/godzina&gt;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47" name="PlaceHolder 5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DA74A6C-7007-4C25-98BA-9EB9257442C7}" type="slidenum">
              <a:rPr lang="en-GB" sz="12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‹#›</a:t>
            </a:fld>
            <a:endParaRPr lang="pl-PL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file:///C:/Users/HDWIZUALIZACJA/Desktop/film3.avi" TargetMode="External"/><Relationship Id="rId1" Type="http://schemas.microsoft.com/office/2007/relationships/media" Target="file:///C:/Users/HDWIZUALIZACJA/Desktop/film3.avi" TargetMode="Externa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26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>
            <a:off x="0" y="5320080"/>
            <a:ext cx="12191040" cy="735480"/>
          </a:xfrm>
          <a:prstGeom prst="rect">
            <a:avLst/>
          </a:prstGeom>
          <a:solidFill>
            <a:schemeClr val="l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cxnSp>
        <p:nvCxnSpPr>
          <p:cNvPr id="65" name="Straight Connector 28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CxnSpPr/>
          <p:nvPr/>
        </p:nvCxnSpPr>
        <p:spPr>
          <a:xfrm>
            <a:off x="0" y="5241960"/>
            <a:ext cx="12192840" cy="1080"/>
          </a:xfrm>
          <a:prstGeom prst="straightConnector1">
            <a:avLst/>
          </a:prstGeom>
          <a:ln w="41275">
            <a:solidFill>
              <a:schemeClr val="lt1">
                <a:alpha val="90000"/>
              </a:schemeClr>
            </a:solidFill>
            <a:round/>
          </a:ln>
        </p:spPr>
      </p:cxnSp>
      <p:cxnSp>
        <p:nvCxnSpPr>
          <p:cNvPr id="66" name="Straight Connector 30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CxnSpPr/>
          <p:nvPr/>
        </p:nvCxnSpPr>
        <p:spPr>
          <a:xfrm>
            <a:off x="0" y="6134760"/>
            <a:ext cx="12192840" cy="1080"/>
          </a:xfrm>
          <a:prstGeom prst="straightConnector1">
            <a:avLst/>
          </a:prstGeom>
          <a:ln w="41275">
            <a:solidFill>
              <a:schemeClr val="lt1">
                <a:alpha val="90000"/>
              </a:schemeClr>
            </a:solidFill>
            <a:round/>
          </a:ln>
        </p:spPr>
      </p:cxnSp>
      <p:pic>
        <p:nvPicPr>
          <p:cNvPr id="67" name="Obraz 5"/>
          <p:cNvPicPr/>
          <p:nvPr/>
        </p:nvPicPr>
        <p:blipFill>
          <a:blip r:embed="rId2"/>
          <a:srcRect l="-5782" r="5782"/>
          <a:stretch/>
        </p:blipFill>
        <p:spPr>
          <a:xfrm>
            <a:off x="-2291760" y="0"/>
            <a:ext cx="144828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2520000" y="1597680"/>
            <a:ext cx="10440000" cy="154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Katowicki Hub Gamingowo</a:t>
            </a:r>
            <a:r>
              <a:rPr lang="pl-PL" sz="2800" b="1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-</a:t>
            </a:r>
            <a:r>
              <a:rPr lang="en-US" sz="2800" b="1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Technologiczn</a:t>
            </a:r>
            <a:r>
              <a:rPr lang="pl-PL" sz="2800" b="1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y</a:t>
            </a:r>
            <a:r>
              <a:rPr sz="2800"/>
              <a:t/>
            </a:r>
            <a:br>
              <a:rPr sz="2800"/>
            </a:br>
            <a:r>
              <a:rPr lang="pl-PL" sz="2800" b="1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- główne założenia projektu</a:t>
            </a:r>
            <a:r>
              <a:rPr sz="2800"/>
              <a:t/>
            </a:r>
            <a:br>
              <a:rPr sz="2800"/>
            </a:b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9" name="Obraz 7"/>
          <p:cNvPicPr/>
          <p:nvPr/>
        </p:nvPicPr>
        <p:blipFill>
          <a:blip r:embed="rId3"/>
          <a:stretch/>
        </p:blipFill>
        <p:spPr>
          <a:xfrm>
            <a:off x="9848880" y="0"/>
            <a:ext cx="2342160" cy="1591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pole tekstowe 2"/>
          <p:cNvSpPr/>
          <p:nvPr/>
        </p:nvSpPr>
        <p:spPr>
          <a:xfrm>
            <a:off x="-1680480" y="6604560"/>
            <a:ext cx="4460400" cy="2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</a:t>
            </a: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withEffect">
                                  <p:stCondLst>
                                    <p:cond delay="1000"/>
                                  </p:stCondLst>
                                  <p:iterate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Obraz 7" descr="Obraz zawierający roślina, na wolnym powietrzu, niebo, drzewo&#10;&#10;Zawartość wygenerowana przez sztuczną inteligencję może być niepoprawna."/>
          <p:cNvPicPr/>
          <p:nvPr/>
        </p:nvPicPr>
        <p:blipFill>
          <a:blip r:embed="rId3"/>
          <a:srcRect l="39270" r="293" b="13716"/>
          <a:stretch/>
        </p:blipFill>
        <p:spPr>
          <a:xfrm>
            <a:off x="0" y="3600"/>
            <a:ext cx="738936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8079840" y="388800"/>
            <a:ext cx="3368160" cy="72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Etap II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Rectangle 19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3" name="Rectangle 21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4" name="Rectangle 23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7577640" y="1486440"/>
            <a:ext cx="4372920" cy="5113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Projektant: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Powierzchnia zabudowy: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9 615,00 m</a:t>
            </a:r>
            <a:r>
              <a:rPr lang="pl-PL" sz="1600" b="0" u="none" strike="noStrike" baseline="30000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Powierzchnia użytkowa: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27 888,00 m</a:t>
            </a:r>
            <a:r>
              <a:rPr lang="pl-PL" sz="1600" b="0" u="none" strike="noStrike" baseline="30000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Liczba miejsc postojowych</a:t>
            </a:r>
            <a:r>
              <a:rPr sz="1600"/>
              <a:t/>
            </a:r>
            <a:br>
              <a:rPr sz="1600"/>
            </a:b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w parkingu podziemnym: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 301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Liczba miejsc postojowych</a:t>
            </a:r>
            <a:r>
              <a:rPr sz="1600"/>
              <a:t/>
            </a:r>
            <a:br>
              <a:rPr sz="1600"/>
            </a:b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na zewnętrz: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 207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Uzyskano decyzję o warunkach zabudowy. W kwietniu 2025 r. wszczęto postępowanie administracyjne w sprawie wydania decyzji o pozwoleniu na budowę. Obecnie trwa weryfikacja projektu wykonawczego.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ole tekstowe 8"/>
          <p:cNvSpPr/>
          <p:nvPr/>
        </p:nvSpPr>
        <p:spPr>
          <a:xfrm>
            <a:off x="1080" y="6577200"/>
            <a:ext cx="486720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</a:t>
            </a: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6" descr="Obraz zawierający zrzut ekranu, Modelarstwo redukcyjne&#10;&#10;Zawartość wygenerowana przez sztuczną inteligencję może być niepoprawna."/>
          <p:cNvPicPr/>
          <p:nvPr/>
        </p:nvPicPr>
        <p:blipFill>
          <a:blip r:embed="rId2"/>
          <a:srcRect l="18657" r="21835"/>
          <a:stretch/>
        </p:blipFill>
        <p:spPr>
          <a:xfrm>
            <a:off x="0" y="-3600"/>
            <a:ext cx="7389360" cy="684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8843760" y="318600"/>
            <a:ext cx="2158200" cy="775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Etap VI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Rectangle 11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519640" y="233604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0" name="Rectangle 13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1" name="Rectangle 15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7731000" y="1111680"/>
            <a:ext cx="4221360" cy="4629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1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Zadanie inwestycyjne pn.: </a:t>
            </a:r>
            <a:r>
              <a:rPr lang="pl-PL" sz="145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"Dzielnica Nowych Technologii zagospodarowanie terenu szybu Poniatowski etap VI;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Przygotowanie koncepcji zagospodarowania terenu przez firmę KUMSTUDIO;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Ogłoszenie naboru partnera społecznego do realizacji projektu;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0" u="none" strike="noStrike">
                <a:solidFill>
                  <a:srgbClr val="000000"/>
                </a:solidFill>
                <a:effectLst/>
                <a:uFillTx/>
                <a:latin typeface="Aptos"/>
                <a:ea typeface="Aptos"/>
              </a:rPr>
              <a:t>Przygotowanie wniosku o dofinansowanie.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1 (maszyny wyciągowej), </a:t>
            </a:r>
            <a:r>
              <a:rPr sz="1450"/>
              <a:t/>
            </a:r>
            <a:br>
              <a:rPr sz="1450"/>
            </a:br>
            <a:r>
              <a:rPr lang="pl-PL" sz="145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2 (warsztatu i wentylatorów), 3 (nadszybia </a:t>
            </a:r>
            <a:r>
              <a:rPr sz="1450"/>
              <a:t/>
            </a:r>
            <a:br>
              <a:rPr sz="1450"/>
            </a:br>
            <a:r>
              <a:rPr lang="pl-PL" sz="145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z wieżą wyciągową i łącznikiem) – funkcja wystawiennicza oraz edukacyjna, półotwarta pracownia konserwatorska w budynku nr 2;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4 (laboratorium) – funkcja społeczna - centrum społecznościowe, kawiarnia-bistro, biura partnera społecznego, salka coworkingowa;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5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5 (łaźnia) – funkcja warsztatowa, wystawienniczo-eventowa, makerspace.</a:t>
            </a:r>
            <a:endParaRPr lang="pl-PL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pole tekstowe 5"/>
          <p:cNvSpPr/>
          <p:nvPr/>
        </p:nvSpPr>
        <p:spPr>
          <a:xfrm>
            <a:off x="-558720" y="6570000"/>
            <a:ext cx="397872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KUMSTUDIO Sp. z o.o.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Obraz 133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360" y="18000"/>
            <a:ext cx="12191040" cy="685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ytuł 1"/>
          <p:cNvSpPr/>
          <p:nvPr/>
        </p:nvSpPr>
        <p:spPr>
          <a:xfrm>
            <a:off x="7390080" y="2243160"/>
            <a:ext cx="4840560" cy="159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4400" b="1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Dziękuję za uwagę!</a:t>
            </a:r>
            <a:endParaRPr lang="pl-PL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6" name="Obraz 5"/>
          <p:cNvPicPr/>
          <p:nvPr/>
        </p:nvPicPr>
        <p:blipFill>
          <a:blip r:embed="rId2"/>
          <a:stretch/>
        </p:blipFill>
        <p:spPr>
          <a:xfrm>
            <a:off x="8067600" y="265320"/>
            <a:ext cx="3677760" cy="2499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7" name="Obraz 6" descr="Obraz zawierający kilka&#10;&#10;Opis wygenerowany automatycznie"/>
          <p:cNvPicPr/>
          <p:nvPr/>
        </p:nvPicPr>
        <p:blipFill>
          <a:blip r:embed="rId3"/>
          <a:srcRect l="27071" r="19048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" name="pole tekstowe 8"/>
          <p:cNvSpPr/>
          <p:nvPr/>
        </p:nvSpPr>
        <p:spPr>
          <a:xfrm>
            <a:off x="7594560" y="4327560"/>
            <a:ext cx="443196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Mariusz Jankowski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l-PL" sz="2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Wydział Obsługi Inwestorów</a:t>
            </a:r>
            <a:endParaRPr lang="pl-PL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pole tekstowe 9"/>
          <p:cNvSpPr/>
          <p:nvPr/>
        </p:nvSpPr>
        <p:spPr>
          <a:xfrm>
            <a:off x="-187200" y="6577200"/>
            <a:ext cx="4460400" cy="2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</a:t>
            </a: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323200" y="110160"/>
            <a:ext cx="3368160" cy="1279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lnSpcReduction="9999"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Dzielnica Nowych Technologii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" name="Obraz 3" descr="Obraz zawierający drzewo, kolorowy, przejażdżka"/>
          <p:cNvPicPr/>
          <p:nvPr/>
        </p:nvPicPr>
        <p:blipFill>
          <a:blip r:embed="rId2"/>
          <a:srcRect l="1773" r="17397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Rectangle 41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4" name="Rectangle 43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5" name="Rectangle 45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23200" y="1779120"/>
            <a:ext cx="3368160" cy="3446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Projekt Hubu jest częścią większego założenia rozwojowego.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Nikiszowiec – Janów może stać się miejscem wyjątkowych zmian jako dzielnica referencyjna.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Holistyczne podejście do projektu  gwarantuje: sukces biznesowy, dynamiczne zmiany w dzielnicy, nową  jakość przedsięwzięcia publicznego, które zdynamizuje gospodarkę regionu.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Rozpoznawalność projektu</a:t>
            </a:r>
            <a:r>
              <a:rPr sz="1600"/>
              <a:t/>
            </a:r>
            <a:br>
              <a:rPr sz="1600"/>
            </a:b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na skalę światową.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9"/>
          <p:cNvSpPr/>
          <p:nvPr/>
        </p:nvSpPr>
        <p:spPr>
          <a:xfrm>
            <a:off x="8079840" y="741240"/>
            <a:ext cx="3368160" cy="161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799"/>
              </a:spcAft>
            </a:pPr>
            <a:endParaRPr lang="en-US" sz="3200" b="0" u="none" strike="noStrike">
              <a:solidFill>
                <a:schemeClr val="dk1"/>
              </a:solidFill>
              <a:effectLst/>
              <a:uFillTx/>
              <a:latin typeface="Aptos Display"/>
            </a:endParaRPr>
          </a:p>
        </p:txBody>
      </p:sp>
      <p:pic>
        <p:nvPicPr>
          <p:cNvPr id="78" name="Obraz 13"/>
          <p:cNvPicPr/>
          <p:nvPr/>
        </p:nvPicPr>
        <p:blipFill>
          <a:blip r:embed="rId2"/>
          <a:srcRect l="7598" r="20459" b="-2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Rectangle 18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0" name="Rectangle 20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1" name="Rectangle 22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2" name="pole tekstowe 12"/>
          <p:cNvSpPr/>
          <p:nvPr/>
        </p:nvSpPr>
        <p:spPr>
          <a:xfrm>
            <a:off x="7615440" y="1130040"/>
            <a:ext cx="4297320" cy="553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fontScale="92500" lnSpcReduction="9999"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W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spieranie rozwoju Miasta Katowice jako widocznego ośrodka wykorzystania gier, innowacji technologicznych i cyfrowych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Rozwój nauki i wiedzy technologicznej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, wspieranie zaangażowania społeczności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lokalnej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i oferowanie inspirującego miejsca zarówno do pracy jak i edukacji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Integr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owanie 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lokalną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ego potencjału z 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globaln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ymi trendami;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ozwija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nie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przyszłościow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ego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mode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lu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technologicznego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,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ekosystemu otwartego</a:t>
            </a:r>
            <a:r>
              <a:rPr sz="1600"/>
              <a:t/>
            </a:r>
            <a:br>
              <a:rPr sz="1600"/>
            </a:b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dla wszystkich zainteresowanych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Aft>
                <a:spcPts val="799"/>
              </a:spcAft>
            </a:pP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Hub </a:t>
            </a: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to jednostka oferująca przestrzeń </a:t>
            </a:r>
            <a:r>
              <a:rPr sz="1500"/>
              <a:t/>
            </a:r>
            <a:br>
              <a:rPr sz="1500"/>
            </a:b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do p</a:t>
            </a: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rowadzenia biznesu</a:t>
            </a: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oraz prac badawczo-rozwojowych dla wielu podmiotów z założeniem współpracy</a:t>
            </a: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między nimi;</a:t>
            </a:r>
            <a:endParaRPr lang="pl-PL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Aft>
                <a:spcPts val="799"/>
              </a:spcAf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H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ub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przeznaczony będzie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nie tylko 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dla firm o profilu gamingowym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, ale także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firm szeroko rozumianego sektora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technologiczn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ego i przemysłów kreatywnych.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</a:pPr>
            <a:endParaRPr lang="pl-PL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ole tekstowe 14"/>
          <p:cNvSpPr/>
          <p:nvPr/>
        </p:nvSpPr>
        <p:spPr>
          <a:xfrm>
            <a:off x="8338680" y="203400"/>
            <a:ext cx="2820960" cy="53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Cele projektu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611840" y="-141480"/>
            <a:ext cx="3930120" cy="1614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Model funkcjonowania Hubu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Obraz 3"/>
          <p:cNvPicPr/>
          <p:nvPr/>
        </p:nvPicPr>
        <p:blipFill>
          <a:blip r:embed="rId2"/>
          <a:srcRect r="52209"/>
          <a:stretch/>
        </p:blipFill>
        <p:spPr>
          <a:xfrm>
            <a:off x="0" y="3600"/>
            <a:ext cx="7389360" cy="685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Rectangle 41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7" name="Rectangle 43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8" name="Rectangle 45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1744916690"/>
              </p:ext>
            </p:extLst>
          </p:nvPr>
        </p:nvGraphicFramePr>
        <p:xfrm>
          <a:off x="7565040" y="1739520"/>
          <a:ext cx="4539960" cy="445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9" name="pole tekstowe 1"/>
          <p:cNvSpPr/>
          <p:nvPr/>
        </p:nvSpPr>
        <p:spPr>
          <a:xfrm>
            <a:off x="0" y="6577200"/>
            <a:ext cx="486000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</a:t>
            </a: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110440" y="599040"/>
            <a:ext cx="3368160" cy="1614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2500" lnSpcReduction="9999"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Podmioty pracujące nad realizacją projektu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" name="Obraz 9"/>
          <p:cNvPicPr/>
          <p:nvPr/>
        </p:nvPicPr>
        <p:blipFill>
          <a:blip r:embed="rId2"/>
          <a:srcRect l="29876" r="16496" b="-2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Rectangle 49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3237120" y="2703600"/>
            <a:ext cx="9169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3" name="Rectangle 51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4" name="Rectangle 53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8110440" y="2472840"/>
            <a:ext cx="3368160" cy="3446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Międzywydziałowy Zespół Roboczy Urzędu Miasta Katowice</a:t>
            </a:r>
            <a:r>
              <a:rPr sz="1600"/>
              <a:t/>
            </a:r>
            <a:br>
              <a:rPr sz="1600"/>
            </a:b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– od październik 2020 r. 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Katowickie Inwestycje S.A. </a:t>
            </a:r>
            <a:r>
              <a:rPr sz="1600"/>
              <a:t/>
            </a:r>
            <a:br>
              <a:rPr sz="1600"/>
            </a:b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– Inwestor Zastępczy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Spółka kato.hub </a:t>
            </a:r>
            <a:r>
              <a:rPr sz="1600"/>
              <a:t/>
            </a:r>
            <a:br>
              <a:rPr sz="1600"/>
            </a:b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– odpowiedzialna za plan biznesowy i marketing projektu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Grupy konsultacyjne: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lokalne firmy z branży gamingowej</a:t>
            </a:r>
            <a:r>
              <a:rPr sz="1600"/>
              <a:t/>
            </a:r>
            <a:br>
              <a:rPr sz="1600"/>
            </a:b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 e-sportowej, uczelnie wyższe, firmy technologiczne, lokalny biznes.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ole tekstowe 3"/>
          <p:cNvSpPr/>
          <p:nvPr/>
        </p:nvSpPr>
        <p:spPr>
          <a:xfrm>
            <a:off x="0" y="6577200"/>
            <a:ext cx="666000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</a:t>
            </a: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AMC – Andrzej M. Chołdzyński Sp. z o.o Sp. k.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425080" y="412200"/>
            <a:ext cx="2757600" cy="122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Fina</a:t>
            </a:r>
            <a:r>
              <a:rPr lang="pl-PL" sz="28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n</a:t>
            </a: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sowan</a:t>
            </a:r>
            <a:r>
              <a:rPr lang="pl-PL" sz="28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i</a:t>
            </a: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 projektu</a:t>
            </a:r>
            <a:endParaRPr lang="pl-PL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8" name="Obraz 3" descr="Obraz zawierający wewnątrz, zielony&#10;&#10;Opis wygenerowany automatycznie"/>
          <p:cNvPicPr/>
          <p:nvPr/>
        </p:nvPicPr>
        <p:blipFill>
          <a:blip r:embed="rId2"/>
          <a:srcRect l="6268" r="12913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Rectangle 32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0" name="Rectangle 34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1" name="Rectangle 36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ubTitle"/>
          </p:nvPr>
        </p:nvSpPr>
        <p:spPr>
          <a:xfrm>
            <a:off x="7560000" y="2103840"/>
            <a:ext cx="4680000" cy="420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5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Tytuł projektu</a:t>
            </a:r>
            <a:r>
              <a:rPr lang="en-US" sz="155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: Dzielnica Nowych Technologii - Katowicki Hub Gamingowo-Technologiczny</a:t>
            </a:r>
            <a:endParaRPr lang="pl-PL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5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Źródło finansowania</a:t>
            </a:r>
            <a:r>
              <a:rPr lang="en-US" sz="155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: Fundusze Europejskie dla Śląskiego 2021-2027 (Fundusz na rzecz Sprawiedliwej Transformacji)</a:t>
            </a:r>
            <a:endParaRPr lang="pl-PL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5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Priorytet:</a:t>
            </a:r>
            <a:r>
              <a:rPr lang="en-US" sz="155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FESL.10.00-Fundusze Europejskie na transformację</a:t>
            </a:r>
            <a:endParaRPr lang="pl-PL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5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Działanie:</a:t>
            </a:r>
            <a:r>
              <a:rPr lang="en-US" sz="155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FESL.10.05-Innowacyjna infrastruktura wspierająca gospodarkę</a:t>
            </a:r>
            <a:endParaRPr lang="pl-PL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l-PL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Wnioskowane dofinansowanie:</a:t>
            </a:r>
            <a:r>
              <a:rPr lang="en-US" sz="15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</a:t>
            </a:r>
            <a:r>
              <a:rPr sz="1500"/>
              <a:t/>
            </a:r>
            <a:br>
              <a:rPr sz="1500"/>
            </a:b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309 438 200,70</a:t>
            </a: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zł</a:t>
            </a:r>
            <a:endParaRPr lang="pl-PL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Wydatki kwalifikowalne: </a:t>
            </a: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507 534 584,00</a:t>
            </a: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zł</a:t>
            </a:r>
            <a:endParaRPr lang="pl-PL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5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Całkowity koszt projektu: </a:t>
            </a: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616 730 802,99 zł</a:t>
            </a:r>
            <a:endParaRPr lang="pl-PL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107560" y="-212400"/>
            <a:ext cx="3368160" cy="1614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Etapowanie projektu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4" name="Obraz 3" descr="Obraz zawierający drzewo, zewnętrzne, niebo, budynek&#10;&#10;Opis wygenerowany automatycznie"/>
          <p:cNvPicPr/>
          <p:nvPr/>
        </p:nvPicPr>
        <p:blipFill>
          <a:blip r:embed="rId2"/>
          <a:srcRect l="17719" r="28402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Rectangle 8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6" name="Rectangle 10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7" name="Rectangle 12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7477920" y="1816920"/>
            <a:ext cx="4627440" cy="422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Etap I</a:t>
            </a: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– rewitalizacja i adaptacja na nowe funkcje istniejącej zabudowy;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Etap II </a:t>
            </a: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– budowa nowej zabudowy hal produkcyjnych;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Etap III </a:t>
            </a: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– wyposażenie wcześniej zrealizowanych obiektów;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Etap IV </a:t>
            </a: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– rezerwa terenowa przeznaczona pod inwestycje realizowane przez podmioty zewnętrzne;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Etap V</a:t>
            </a: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– rezerwa terenowa przeznaczona pod inwestycje realizowane przez podmioty zewnętrzne;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Etap VI </a:t>
            </a: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– rewitalizacja i adaptacja pod nowe funkcje szybu „Poniatowski” wraz</a:t>
            </a:r>
            <a:r>
              <a:rPr sz="1600"/>
              <a:t/>
            </a:r>
            <a:br>
              <a:rPr sz="1600"/>
            </a:b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z zagospodarowaniem </a:t>
            </a:r>
            <a:r>
              <a:rPr lang="pl-PL" sz="16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terenu wokół.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pl-PL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ole tekstowe 4"/>
          <p:cNvSpPr/>
          <p:nvPr/>
        </p:nvSpPr>
        <p:spPr>
          <a:xfrm>
            <a:off x="0" y="6577200"/>
            <a:ext cx="486000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Wizualizacja: </a:t>
            </a:r>
            <a:r>
              <a:rPr lang="pl-PL" sz="1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157240" y="-478800"/>
            <a:ext cx="3368160" cy="1614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Stan prac nad projektem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1" name="Obraz 3" descr="Obraz zawierający stal, Belka, budynek, przemysł&#10;&#10;Zawartość wygenerowana przez sztuczną inteligencję może być niepoprawna."/>
          <p:cNvPicPr/>
          <p:nvPr/>
        </p:nvPicPr>
        <p:blipFill>
          <a:blip r:embed="rId3"/>
          <a:srcRect l="13902" r="5280"/>
          <a:stretch/>
        </p:blipFill>
        <p:spPr>
          <a:xfrm>
            <a:off x="0" y="0"/>
            <a:ext cx="7389000" cy="685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Rectangle 19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>
            <a:off x="2880720" y="2347200"/>
            <a:ext cx="1629720" cy="738936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3" name="Rectangle 21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5400000" flipH="1" flipV="1">
            <a:off x="-1919520" y="1917720"/>
            <a:ext cx="6853320" cy="3015000"/>
          </a:xfrm>
          <a:prstGeom prst="rect">
            <a:avLst/>
          </a:prstGeom>
          <a:gradFill rotWithShape="0">
            <a:gsLst>
              <a:gs pos="0">
                <a:srgbClr val="A02B93"/>
              </a:gs>
              <a:gs pos="47000">
                <a:srgbClr val="E97132">
                  <a:alpha val="0"/>
                </a:srgbClr>
              </a:gs>
            </a:gsLst>
            <a:lin ang="204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4" name="Rectangle 23">
            <a:extLst>
              <a:ext uri="{C183D7F6-B498-43B3-948B-1728B52AA6E4}">
                <adec:decorative xmlns:adec="http://schemas.microsoft.com/office/drawing/2017/decorative" xmlns:mc="http://schemas.openxmlformats.org/markup-compatibility/2006" xmlns:p15="http://schemas.microsoft.com/office/powerpoint/2012/main" xmlns:p14="http://schemas.microsoft.com/office/powerpoint/2010/main" xmlns="" val="1"/>
              </a:ext>
            </a:extLst>
          </p:cNvPr>
          <p:cNvSpPr/>
          <p:nvPr/>
        </p:nvSpPr>
        <p:spPr>
          <a:xfrm rot="10800000">
            <a:off x="4462920" y="4426200"/>
            <a:ext cx="2927520" cy="2431800"/>
          </a:xfrm>
          <a:prstGeom prst="rect">
            <a:avLst/>
          </a:prstGeom>
          <a:gradFill rotWithShape="0">
            <a:gsLst>
              <a:gs pos="49000">
                <a:srgbClr val="D86ECC">
                  <a:alpha val="0"/>
                </a:srgbClr>
              </a:gs>
              <a:gs pos="100000">
                <a:srgbClr val="E97132"/>
              </a:gs>
            </a:gsLst>
            <a:lin ang="1350000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5" name="Symbol zastępczy zawartości 2"/>
          <p:cNvSpPr/>
          <p:nvPr/>
        </p:nvSpPr>
        <p:spPr>
          <a:xfrm>
            <a:off x="7380000" y="1136160"/>
            <a:ext cx="4812120" cy="57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rmAutofit fontScale="85000" lnSpcReduction="19999"/>
          </a:bodyPr>
          <a:lstStyle/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Sporządzenie koncepcji zagospodarowania terenu wraz</a:t>
            </a:r>
            <a:r>
              <a:rPr lang="pl-PL" sz="18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</a:t>
            </a: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z inwentaryzacją i biznesplanem;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850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Przejęcie terenów od Spółki Restrukturyzacji Kopalń – szyb Pułaski (ok. 10ha),</a:t>
            </a:r>
            <a:r>
              <a:rPr sz="1800"/>
              <a:t/>
            </a:r>
            <a:br>
              <a:rPr sz="1800"/>
            </a:b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szyb Poniatowski (ok.0,6ha);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Współpraca z Śląskim Wojewódzkim Konserwatorem Zabytków</a:t>
            </a:r>
            <a:r>
              <a:rPr sz="1800"/>
              <a:t/>
            </a:r>
            <a:br>
              <a:rPr sz="1800"/>
            </a:b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 Miejskim Konserwatorem Zabytków;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Przeprowadzenie badań gruntu i sporządzenie planu remediacji;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Podpisanie umowy Inhouse ze spółką kato.hub</a:t>
            </a: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Szeroko zakrojone na skalę międzynarodową działania promocyjne i konsultacyjne;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Rozpoczęcie przygotowania modelu funkcjonowania Hubu – platforma współpracy biznesu, uczelni i samorządu lokalnego;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Rozstrzygnięcie postępowania przetargowego</a:t>
            </a:r>
            <a:r>
              <a:rPr sz="1800"/>
              <a:t/>
            </a:r>
            <a:br>
              <a:rPr sz="1800"/>
            </a:b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na kompleksowe wykonanie robót budowlanych</a:t>
            </a:r>
            <a:r>
              <a:rPr sz="1800"/>
              <a:t/>
            </a:r>
            <a:br>
              <a:rPr sz="1800"/>
            </a:b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na podstawie opracowanej dokumentacji I etapu inwestycji; 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992"/>
              </a:spcBef>
              <a:spcAft>
                <a:spcPts val="567"/>
              </a:spcAft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Zakończenie procesu notyfikacji pomocy publicznej z Komisją Europejską – </a:t>
            </a:r>
            <a:r>
              <a:rPr lang="pl-PL" sz="1800" b="0" u="none" strike="noStrike">
                <a:solidFill>
                  <a:srgbClr val="202020"/>
                </a:solidFill>
                <a:effectLst/>
                <a:uFillTx/>
                <a:latin typeface="Aptos"/>
              </a:rPr>
              <a:t>oczekiwanie na przedstawienie decyzji.</a:t>
            </a:r>
            <a:endParaRPr lang="pl-PL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Obraz 11" descr="Obraz zawierający szkic, diagram, rysowanie, tekst&#10;&#10;Zawartość wygenerowana przez sztuczną inteligencję może być niepoprawna."/>
          <p:cNvPicPr/>
          <p:nvPr/>
        </p:nvPicPr>
        <p:blipFill>
          <a:blip r:embed="rId2"/>
          <a:stretch/>
        </p:blipFill>
        <p:spPr>
          <a:xfrm>
            <a:off x="0" y="523800"/>
            <a:ext cx="7440120" cy="6142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079840" y="523800"/>
            <a:ext cx="3368160" cy="54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3200" b="0" u="none" strike="noStrike">
                <a:solidFill>
                  <a:schemeClr val="dk1"/>
                </a:solidFill>
                <a:effectLst/>
                <a:uFillTx/>
                <a:latin typeface="Aptos Display"/>
              </a:rPr>
              <a:t>Etap I</a:t>
            </a:r>
            <a:endParaRPr lang="pl-PL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7629480" y="1213200"/>
            <a:ext cx="4268880" cy="5643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9999"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7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Projektant: </a:t>
            </a: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AMC – Andrzej M. Chołdzyński Sp. z o.o.  Sp. k.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7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Wykonawca: </a:t>
            </a: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Strabag Sp. z o.o. 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5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Powierzchnia zabudowy: </a:t>
            </a: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17 446,20 m</a:t>
            </a:r>
            <a:r>
              <a:rPr lang="pl-PL" sz="1500" b="0" u="none" strike="noStrike" baseline="30000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pl-PL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500" b="1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Powierzchnia użytkowa: </a:t>
            </a:r>
            <a:r>
              <a:rPr lang="pl-PL" sz="15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33 215,00 m</a:t>
            </a:r>
            <a:r>
              <a:rPr lang="pl-PL" sz="1500" b="0" u="none" strike="noStrike" baseline="30000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2</a:t>
            </a:r>
            <a:endParaRPr lang="pl-PL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1 i 2 – powierzchnie biurowe;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3 – powierzchnie biurowe;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4 – funkcje wystawienniczo-eventowe oraz kawiarnia;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5 – biura, laboratoria, centrum edukacyjne i restauracja;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6 – powierzchnie biurowe;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7 – archiwa, magazyny i biura;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None/>
              <a:tabLst>
                <a:tab pos="0" algn="l"/>
              </a:tabLst>
            </a:pPr>
            <a:r>
              <a:rPr lang="pl-PL" sz="1700" b="0" u="none" strike="noStrike">
                <a:solidFill>
                  <a:schemeClr val="dk1"/>
                </a:solidFill>
                <a:effectLst/>
                <a:uFillTx/>
                <a:latin typeface="Aptos"/>
                <a:ea typeface="Aptos"/>
              </a:rPr>
              <a:t>budynek nr 8 – pomieszczenia ogólnodostępne, m.in. siłownia.</a:t>
            </a:r>
            <a:endParaRPr lang="pl-PL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ole tekstowe 5"/>
          <p:cNvSpPr/>
          <p:nvPr/>
        </p:nvSpPr>
        <p:spPr>
          <a:xfrm>
            <a:off x="-188640" y="6519600"/>
            <a:ext cx="396864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Źródło: Katowickie Inwestycje S.A.</a:t>
            </a:r>
            <a:endParaRPr lang="pl-PL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:p15="http://schemas.microsoft.com/office/powerpoint/2012/main" xmlns="">
      <p:transition spd="slow"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0C1A608-3BBC-41E8-9321-AEA7B08781E7}"/>
</file>

<file path=customXml/itemProps2.xml><?xml version="1.0" encoding="utf-8"?>
<ds:datastoreItem xmlns:ds="http://schemas.openxmlformats.org/officeDocument/2006/customXml" ds:itemID="{5B0112A9-2308-478E-A434-402D78E45BED}"/>
</file>

<file path=customXml/itemProps3.xml><?xml version="1.0" encoding="utf-8"?>
<ds:datastoreItem xmlns:ds="http://schemas.openxmlformats.org/officeDocument/2006/customXml" ds:itemID="{CFD9AFD2-2D75-4CAA-97DD-F43A3E28914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4641</TotalTime>
  <Words>559</Words>
  <Application>Microsoft Office PowerPoint</Application>
  <PresentationFormat>Niestandardowy</PresentationFormat>
  <Paragraphs>94</Paragraphs>
  <Slides>13</Slides>
  <Notes>2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Office Theme</vt:lpstr>
      <vt:lpstr>Katowicki Hub Gamingowo-Technologiczny - główne założenia projektu </vt:lpstr>
      <vt:lpstr>Dzielnica Nowych Technologii</vt:lpstr>
      <vt:lpstr>Prezentacja programu PowerPoint</vt:lpstr>
      <vt:lpstr>Model funkcjonowania Hubu</vt:lpstr>
      <vt:lpstr>Podmioty pracujące nad realizacją projektu</vt:lpstr>
      <vt:lpstr>Finansowanie projektu</vt:lpstr>
      <vt:lpstr>Etapowanie projektu</vt:lpstr>
      <vt:lpstr>Stan prac nad projektem</vt:lpstr>
      <vt:lpstr>Etap I</vt:lpstr>
      <vt:lpstr>Etap II</vt:lpstr>
      <vt:lpstr>Etap VI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Marcin Nowak</dc:creator>
  <cp:lastModifiedBy>Musiał Beata</cp:lastModifiedBy>
  <cp:revision>178</cp:revision>
  <cp:lastPrinted>2024-11-06T20:45:09Z</cp:lastPrinted>
  <dcterms:created xsi:type="dcterms:W3CDTF">2024-03-28T07:09:39Z</dcterms:created>
  <dcterms:modified xsi:type="dcterms:W3CDTF">2025-05-29T13:53:12Z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i4>2</vt:i4>
  </property>
  <property fmtid="{D5CDD505-2E9C-101B-9397-08002B2CF9AE}" pid="4" name="PresentationFormat">
    <vt:lpwstr>Panoramiczny</vt:lpwstr>
  </property>
  <property fmtid="{D5CDD505-2E9C-101B-9397-08002B2CF9AE}" pid="5" name="Slides">
    <vt:i4>13</vt:i4>
  </property>
</Properties>
</file>